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5" r:id="rId2"/>
  </p:sldMasterIdLst>
  <p:notesMasterIdLst>
    <p:notesMasterId r:id="rId5"/>
  </p:notesMasterIdLst>
  <p:handoutMasterIdLst>
    <p:handoutMasterId r:id="rId6"/>
  </p:handoutMasterIdLst>
  <p:sldIdLst>
    <p:sldId id="260" r:id="rId3"/>
    <p:sldId id="261" r:id="rId4"/>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268" userDrawn="1">
          <p15:clr>
            <a:srgbClr val="A4A3A4"/>
          </p15:clr>
        </p15:guide>
        <p15:guide id="3" pos="2494" userDrawn="1">
          <p15:clr>
            <a:srgbClr val="A4A3A4"/>
          </p15:clr>
        </p15:guide>
        <p15:guide id="4" pos="340" userDrawn="1">
          <p15:clr>
            <a:srgbClr val="A4A3A4"/>
          </p15:clr>
        </p15:guide>
        <p15:guide id="5" pos="44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4660"/>
  </p:normalViewPr>
  <p:slideViewPr>
    <p:cSldViewPr snapToGrid="0">
      <p:cViewPr varScale="1">
        <p:scale>
          <a:sx n="74" d="100"/>
          <a:sy n="74" d="100"/>
        </p:scale>
        <p:origin x="3630" y="66"/>
      </p:cViewPr>
      <p:guideLst>
        <p:guide orient="horz" pos="3368"/>
        <p:guide pos="2268"/>
        <p:guide pos="2494"/>
        <p:guide pos="340"/>
        <p:guide pos="4422"/>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232" d="100"/>
          <a:sy n="232" d="100"/>
        </p:scale>
        <p:origin x="6656" y="176"/>
      </p:cViewPr>
      <p:guideLst/>
    </p:cSldViewPr>
  </p:notes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FEB3BE-72D9-394A-F6DE-C3D4A77C5EBC}"/>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F6509A-4C5A-E86C-3D61-6844F7584196}"/>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6F3DD5E-0FC2-6448-AB80-1C5855C4FD82}" type="datetimeFigureOut">
              <a:rPr lang="en-US" smtClean="0"/>
              <a:t>5/13/2024</a:t>
            </a:fld>
            <a:endParaRPr lang="en-US"/>
          </a:p>
        </p:txBody>
      </p:sp>
      <p:sp>
        <p:nvSpPr>
          <p:cNvPr id="4" name="Footer Placeholder 3">
            <a:extLst>
              <a:ext uri="{FF2B5EF4-FFF2-40B4-BE49-F238E27FC236}">
                <a16:creationId xmlns:a16="http://schemas.microsoft.com/office/drawing/2014/main" id="{3EC6152B-72E2-D65C-11F7-C94537D6F2D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DCA7BD-B1D9-C227-5539-385529A8E03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D58A13D-AEF7-9343-893E-0BDF9795EC8D}" type="slidenum">
              <a:rPr lang="en-US" smtClean="0"/>
              <a:t>‹#›</a:t>
            </a:fld>
            <a:endParaRPr lang="en-US"/>
          </a:p>
        </p:txBody>
      </p:sp>
    </p:spTree>
    <p:extLst>
      <p:ext uri="{BB962C8B-B14F-4D97-AF65-F5344CB8AC3E}">
        <p14:creationId xmlns:p14="http://schemas.microsoft.com/office/powerpoint/2010/main" val="238408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BC7456B-8551-4A4D-AFAF-731FD812A97E}" type="datetimeFigureOut">
              <a:rPr lang="en-US" smtClean="0"/>
              <a:t>5/13/2024</a:t>
            </a:fld>
            <a:endParaRPr lang="en-US"/>
          </a:p>
        </p:txBody>
      </p:sp>
      <p:sp>
        <p:nvSpPr>
          <p:cNvPr id="4" name="Slide Image Placeholder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BAE778AF-92A9-F14F-B7C4-2199D98FDCCC}" type="slidenum">
              <a:rPr lang="en-US" smtClean="0"/>
              <a:t>‹#›</a:t>
            </a:fld>
            <a:endParaRPr lang="en-US"/>
          </a:p>
        </p:txBody>
      </p:sp>
    </p:spTree>
    <p:extLst>
      <p:ext uri="{BB962C8B-B14F-4D97-AF65-F5344CB8AC3E}">
        <p14:creationId xmlns:p14="http://schemas.microsoft.com/office/powerpoint/2010/main" val="769445801"/>
      </p:ext>
    </p:extLst>
  </p:cSld>
  <p:clrMap bg1="lt1" tx1="dk1" bg2="lt2" tx2="dk2" accent1="accent1" accent2="accent2" accent3="accent3" accent4="accent4" accent5="accent5" accent6="accent6" hlink="hlink" folHlink="folHlink"/>
  <p:notesStyle>
    <a:lvl1pPr marL="0" algn="l" defTabSz="995450" rtl="0" eaLnBrk="1" latinLnBrk="0" hangingPunct="1">
      <a:defRPr sz="1306" kern="1200">
        <a:solidFill>
          <a:schemeClr val="tx1"/>
        </a:solidFill>
        <a:latin typeface="+mn-lt"/>
        <a:ea typeface="+mn-ea"/>
        <a:cs typeface="+mn-cs"/>
      </a:defRPr>
    </a:lvl1pPr>
    <a:lvl2pPr marL="497724" algn="l" defTabSz="995450" rtl="0" eaLnBrk="1" latinLnBrk="0" hangingPunct="1">
      <a:defRPr sz="1306" kern="1200">
        <a:solidFill>
          <a:schemeClr val="tx1"/>
        </a:solidFill>
        <a:latin typeface="+mn-lt"/>
        <a:ea typeface="+mn-ea"/>
        <a:cs typeface="+mn-cs"/>
      </a:defRPr>
    </a:lvl2pPr>
    <a:lvl3pPr marL="995450" algn="l" defTabSz="995450" rtl="0" eaLnBrk="1" latinLnBrk="0" hangingPunct="1">
      <a:defRPr sz="1306" kern="1200">
        <a:solidFill>
          <a:schemeClr val="tx1"/>
        </a:solidFill>
        <a:latin typeface="+mn-lt"/>
        <a:ea typeface="+mn-ea"/>
        <a:cs typeface="+mn-cs"/>
      </a:defRPr>
    </a:lvl3pPr>
    <a:lvl4pPr marL="1493174" algn="l" defTabSz="995450" rtl="0" eaLnBrk="1" latinLnBrk="0" hangingPunct="1">
      <a:defRPr sz="1306" kern="1200">
        <a:solidFill>
          <a:schemeClr val="tx1"/>
        </a:solidFill>
        <a:latin typeface="+mn-lt"/>
        <a:ea typeface="+mn-ea"/>
        <a:cs typeface="+mn-cs"/>
      </a:defRPr>
    </a:lvl4pPr>
    <a:lvl5pPr marL="1990899" algn="l" defTabSz="995450" rtl="0" eaLnBrk="1" latinLnBrk="0" hangingPunct="1">
      <a:defRPr sz="1306" kern="1200">
        <a:solidFill>
          <a:schemeClr val="tx1"/>
        </a:solidFill>
        <a:latin typeface="+mn-lt"/>
        <a:ea typeface="+mn-ea"/>
        <a:cs typeface="+mn-cs"/>
      </a:defRPr>
    </a:lvl5pPr>
    <a:lvl6pPr marL="2488622" algn="l" defTabSz="995450" rtl="0" eaLnBrk="1" latinLnBrk="0" hangingPunct="1">
      <a:defRPr sz="1306" kern="1200">
        <a:solidFill>
          <a:schemeClr val="tx1"/>
        </a:solidFill>
        <a:latin typeface="+mn-lt"/>
        <a:ea typeface="+mn-ea"/>
        <a:cs typeface="+mn-cs"/>
      </a:defRPr>
    </a:lvl6pPr>
    <a:lvl7pPr marL="2986349" algn="l" defTabSz="995450" rtl="0" eaLnBrk="1" latinLnBrk="0" hangingPunct="1">
      <a:defRPr sz="1306" kern="1200">
        <a:solidFill>
          <a:schemeClr val="tx1"/>
        </a:solidFill>
        <a:latin typeface="+mn-lt"/>
        <a:ea typeface="+mn-ea"/>
        <a:cs typeface="+mn-cs"/>
      </a:defRPr>
    </a:lvl7pPr>
    <a:lvl8pPr marL="3484073" algn="l" defTabSz="995450" rtl="0" eaLnBrk="1" latinLnBrk="0" hangingPunct="1">
      <a:defRPr sz="1306" kern="1200">
        <a:solidFill>
          <a:schemeClr val="tx1"/>
        </a:solidFill>
        <a:latin typeface="+mn-lt"/>
        <a:ea typeface="+mn-ea"/>
        <a:cs typeface="+mn-cs"/>
      </a:defRPr>
    </a:lvl8pPr>
    <a:lvl9pPr marL="3981798" algn="l" defTabSz="995450"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0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790836"/>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65321EBC-EBA3-F93C-F089-2130048B11BF}"/>
              </a:ext>
            </a:extLst>
          </p:cNvPr>
          <p:cNvSpPr txBox="1"/>
          <p:nvPr userDrawn="1"/>
        </p:nvSpPr>
        <p:spPr>
          <a:xfrm>
            <a:off x="545911" y="9271571"/>
            <a:ext cx="6474013" cy="738664"/>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Owners of country throughout Australia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and recognise 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1173427617"/>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02">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79960"/>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01">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0DBBBFCC-F00C-79B9-56FE-1744DD2CE7A7}"/>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34674871"/>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02">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508603"/>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lide 01">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8B3DDFFA-A296-E473-D4D6-E349F377BD30}"/>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1569641371"/>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02">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101256"/>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lide 01">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4996A51C-C85D-658E-BFBD-9AA3C331C089}"/>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3702621226"/>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lide 02">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381906"/>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91A9056F-9CDF-EFA9-7EA4-6AA8AD406D38}"/>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4256768763"/>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lid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973038"/>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8F0DC4AC-E97B-ECC3-93CF-A55E67909DEC}"/>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862866068"/>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02">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632941"/>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lid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545580"/>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0B674A63-4B8B-AECE-2492-D11310E2B1C3}"/>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3177899602"/>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lid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49575"/>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55E188DC-7796-D0A0-B370-480E5665DCC6}"/>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1377315415"/>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lid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051839"/>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7B6DA06E-F2F1-5FEF-44D8-8A9554C8F6B0}"/>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3047505404"/>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Slid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797559"/>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32CA7EE9-DB4E-79B5-E86E-D7F06F302C9D}"/>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2294302924"/>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lid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565403"/>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03">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ED057-F1EA-EFA3-6581-AD7FEF540386}"/>
              </a:ext>
            </a:extLst>
          </p:cNvPr>
          <p:cNvSpPr txBox="1"/>
          <p:nvPr userDrawn="1"/>
        </p:nvSpPr>
        <p:spPr>
          <a:xfrm>
            <a:off x="539422" y="790836"/>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0A7081D1-11C7-CA3C-5BD1-B572054F11A8}"/>
              </a:ext>
            </a:extLst>
          </p:cNvPr>
          <p:cNvSpPr txBox="1"/>
          <p:nvPr userDrawn="1"/>
        </p:nvSpPr>
        <p:spPr>
          <a:xfrm>
            <a:off x="545911" y="9271571"/>
            <a:ext cx="6474013" cy="738664"/>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Owners of country throughout Australia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and recognise 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1550139556"/>
      </p:ext>
    </p:extLst>
  </p:cSld>
  <p:clrMapOvr>
    <a:masterClrMapping/>
  </p:clrMapOvr>
  <p:extLst>
    <p:ext uri="{DCECCB84-F9BA-43D5-87BE-67443E8EF086}">
      <p15:sldGuideLst xmlns:p15="http://schemas.microsoft.com/office/powerpoint/2012/main">
        <p15:guide id="1" orient="horz" pos="18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04">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50200"/>
      </p:ext>
    </p:extLst>
  </p:cSld>
  <p:clrMapOvr>
    <a:masterClrMapping/>
  </p:clrMapOvr>
  <p:extLst>
    <p:ext uri="{DCECCB84-F9BA-43D5-87BE-67443E8EF086}">
      <p15:sldGuideLst xmlns:p15="http://schemas.microsoft.com/office/powerpoint/2012/main">
        <p15:guide id="1" orient="horz" pos="189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 03">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ED057-F1EA-EFA3-6581-AD7FEF540386}"/>
              </a:ext>
            </a:extLst>
          </p:cNvPr>
          <p:cNvSpPr txBox="1"/>
          <p:nvPr userDrawn="1"/>
        </p:nvSpPr>
        <p:spPr>
          <a:xfrm>
            <a:off x="539422" y="790836"/>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C87AEFF8-7858-8E31-074C-6F03D90E019D}"/>
              </a:ext>
            </a:extLst>
          </p:cNvPr>
          <p:cNvSpPr txBox="1"/>
          <p:nvPr userDrawn="1"/>
        </p:nvSpPr>
        <p:spPr>
          <a:xfrm>
            <a:off x="545911" y="9271571"/>
            <a:ext cx="6474013" cy="738664"/>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Owners of country throughout Australia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and recognise 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2083958432"/>
      </p:ext>
    </p:extLst>
  </p:cSld>
  <p:clrMapOvr>
    <a:masterClrMapping/>
  </p:clrMapOvr>
  <p:extLst>
    <p:ext uri="{DCECCB84-F9BA-43D5-87BE-67443E8EF086}">
      <p15:sldGuideLst xmlns:p15="http://schemas.microsoft.com/office/powerpoint/2012/main">
        <p15:guide id="1" orient="horz" pos="18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04">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58601"/>
      </p:ext>
    </p:extLst>
  </p:cSld>
  <p:clrMapOvr>
    <a:masterClrMapping/>
  </p:clrMapOvr>
  <p:extLst>
    <p:ext uri="{DCECCB84-F9BA-43D5-87BE-67443E8EF086}">
      <p15:sldGuideLst xmlns:p15="http://schemas.microsoft.com/office/powerpoint/2012/main">
        <p15:guide id="1" orient="horz" pos="18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03">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ED057-F1EA-EFA3-6581-AD7FEF540386}"/>
              </a:ext>
            </a:extLst>
          </p:cNvPr>
          <p:cNvSpPr txBox="1"/>
          <p:nvPr userDrawn="1"/>
        </p:nvSpPr>
        <p:spPr>
          <a:xfrm>
            <a:off x="539422" y="790836"/>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F7444255-61AE-7EA7-1484-60E938633EC2}"/>
              </a:ext>
            </a:extLst>
          </p:cNvPr>
          <p:cNvSpPr txBox="1"/>
          <p:nvPr userDrawn="1"/>
        </p:nvSpPr>
        <p:spPr>
          <a:xfrm>
            <a:off x="545911" y="9271571"/>
            <a:ext cx="6474013" cy="738664"/>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Owners of country throughout Australia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and recognise 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269823530"/>
      </p:ext>
    </p:extLst>
  </p:cSld>
  <p:clrMapOvr>
    <a:masterClrMapping/>
  </p:clrMapOvr>
  <p:extLst>
    <p:ext uri="{DCECCB84-F9BA-43D5-87BE-67443E8EF086}">
      <p15:sldGuideLst xmlns:p15="http://schemas.microsoft.com/office/powerpoint/2012/main">
        <p15:guide id="1" orient="horz" pos="189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lide 04">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515982"/>
      </p:ext>
    </p:extLst>
  </p:cSld>
  <p:clrMapOvr>
    <a:masterClrMapping/>
  </p:clrMapOvr>
  <p:extLst>
    <p:ext uri="{DCECCB84-F9BA-43D5-87BE-67443E8EF086}">
      <p15:sldGuideLst xmlns:p15="http://schemas.microsoft.com/office/powerpoint/2012/main">
        <p15:guide id="1" orient="horz" pos="189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0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DDCC1-E440-0D88-BF8B-CE826208C80B}"/>
              </a:ext>
            </a:extLst>
          </p:cNvPr>
          <p:cNvSpPr txBox="1"/>
          <p:nvPr userDrawn="1"/>
        </p:nvSpPr>
        <p:spPr>
          <a:xfrm>
            <a:off x="539422" y="439610"/>
            <a:ext cx="5580714" cy="430887"/>
          </a:xfrm>
          <a:prstGeom prst="rect">
            <a:avLst/>
          </a:prstGeom>
          <a:noFill/>
        </p:spPr>
        <p:txBody>
          <a:bodyPr wrap="square" lIns="0" tIns="0" rIns="0" bIns="0" rtlCol="0">
            <a:spAutoFit/>
          </a:bodyPr>
          <a:lstStyle/>
          <a:p>
            <a:r>
              <a:rPr lang="en-AU" sz="2800" dirty="0">
                <a:solidFill>
                  <a:schemeClr val="bg1"/>
                </a:solidFill>
                <a:latin typeface="Co Headline" panose="020B0603060202020204" pitchFamily="34" charset="0"/>
                <a:cs typeface="Co Headline" panose="020B0603060202020204" pitchFamily="34" charset="0"/>
              </a:rPr>
              <a:t>Argyle Housing Newsletter</a:t>
            </a:r>
          </a:p>
        </p:txBody>
      </p:sp>
      <p:sp>
        <p:nvSpPr>
          <p:cNvPr id="4" name="TextBox 3">
            <a:extLst>
              <a:ext uri="{FF2B5EF4-FFF2-40B4-BE49-F238E27FC236}">
                <a16:creationId xmlns:a16="http://schemas.microsoft.com/office/drawing/2014/main" id="{1BF6174D-D6FA-DEF1-1EAE-FF3630636131}"/>
              </a:ext>
            </a:extLst>
          </p:cNvPr>
          <p:cNvSpPr txBox="1"/>
          <p:nvPr userDrawn="1"/>
        </p:nvSpPr>
        <p:spPr>
          <a:xfrm>
            <a:off x="545911" y="9086905"/>
            <a:ext cx="6474013" cy="923330"/>
          </a:xfrm>
          <a:prstGeom prst="rect">
            <a:avLst/>
          </a:prstGeom>
          <a:noFill/>
        </p:spPr>
        <p:txBody>
          <a:bodyPr wrap="square" lIns="0" tIns="0" rIns="0" bIns="0" anchor="b">
            <a:spAutoFit/>
          </a:bodyPr>
          <a:lstStyle/>
          <a:p>
            <a:r>
              <a:rPr lang="en-US" sz="1200" b="1" dirty="0">
                <a:solidFill>
                  <a:schemeClr val="bg1"/>
                </a:solidFill>
                <a:latin typeface="Arial" panose="020B0604020202020204" pitchFamily="34" charset="0"/>
                <a:ea typeface="Open Sans" panose="020B0606030504020204" pitchFamily="34" charset="0"/>
                <a:cs typeface="Arial" panose="020B0604020202020204" pitchFamily="34" charset="0"/>
              </a:rPr>
              <a:t>Acknowledgement of Country.</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Argyle Housing acknowledges the Traditional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Owners of country throughout Australia and recognise </a:t>
            </a:r>
            <a:b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their continuing connection to land, waters and culture.</a:t>
            </a:r>
          </a:p>
          <a:p>
            <a:r>
              <a:rPr lang="en-GB" sz="1200" dirty="0">
                <a:solidFill>
                  <a:schemeClr val="bg1"/>
                </a:solidFill>
                <a:latin typeface="Arial" panose="020B0604020202020204" pitchFamily="34" charset="0"/>
                <a:ea typeface="Open Sans" panose="020B0606030504020204" pitchFamily="34" charset="0"/>
                <a:cs typeface="Arial" panose="020B0604020202020204" pitchFamily="34" charset="0"/>
              </a:rPr>
              <a:t>We pay our respects to their Elders past, present and emerging.</a:t>
            </a:r>
          </a:p>
        </p:txBody>
      </p:sp>
    </p:spTree>
    <p:extLst>
      <p:ext uri="{BB962C8B-B14F-4D97-AF65-F5344CB8AC3E}">
        <p14:creationId xmlns:p14="http://schemas.microsoft.com/office/powerpoint/2010/main" val="2332654135"/>
      </p:ext>
    </p:extLst>
  </p:cSld>
  <p:clrMapOvr>
    <a:masterClrMapping/>
  </p:clrMapOvr>
  <p:extLst>
    <p:ext uri="{DCECCB84-F9BA-43D5-87BE-67443E8EF086}">
      <p15:sldGuideLst xmlns:p15="http://schemas.microsoft.com/office/powerpoint/2012/main">
        <p15:guide id="1" orient="horz" pos="4728" userDrawn="1">
          <p15:clr>
            <a:srgbClr val="FBAE40"/>
          </p15:clr>
        </p15:guide>
        <p15:guide id="2" pos="2381" userDrawn="1">
          <p15:clr>
            <a:srgbClr val="FBAE40"/>
          </p15:clr>
        </p15:guide>
        <p15:guide id="3" orient="horz" pos="109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058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29" userDrawn="1">
          <p15:clr>
            <a:srgbClr val="F26B43"/>
          </p15:clr>
        </p15:guide>
        <p15:guide id="2" pos="340" userDrawn="1">
          <p15:clr>
            <a:srgbClr val="F26B43"/>
          </p15:clr>
        </p15:guide>
        <p15:guide id="3" pos="4422" userDrawn="1">
          <p15:clr>
            <a:srgbClr val="F26B43"/>
          </p15:clr>
        </p15:guide>
        <p15:guide id="4" pos="2268" userDrawn="1">
          <p15:clr>
            <a:srgbClr val="F26B43"/>
          </p15:clr>
        </p15:guide>
        <p15:guide id="5" pos="249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l="-2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73046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29" userDrawn="1">
          <p15:clr>
            <a:srgbClr val="F26B43"/>
          </p15:clr>
        </p15:guide>
        <p15:guide id="2" pos="340" userDrawn="1">
          <p15:clr>
            <a:srgbClr val="F26B43"/>
          </p15:clr>
        </p15:guide>
        <p15:guide id="3" pos="4422" userDrawn="1">
          <p15:clr>
            <a:srgbClr val="F26B43"/>
          </p15:clr>
        </p15:guide>
        <p15:guide id="4" pos="2268" userDrawn="1">
          <p15:clr>
            <a:srgbClr val="F26B43"/>
          </p15:clr>
        </p15:guide>
        <p15:guide id="5" pos="24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2D808A-35D5-2574-F08D-F3982CEA7F34}"/>
              </a:ext>
            </a:extLst>
          </p:cNvPr>
          <p:cNvSpPr txBox="1"/>
          <p:nvPr/>
        </p:nvSpPr>
        <p:spPr>
          <a:xfrm>
            <a:off x="545910" y="2347630"/>
            <a:ext cx="6474013" cy="369332"/>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lIns="0" tIns="0" rIns="0" bIns="0" rtlCol="0">
            <a:spAutoFit/>
          </a:bodyPr>
          <a:lstStyle/>
          <a:p>
            <a:r>
              <a:rPr lang="en-AU" sz="2400" b="1" dirty="0">
                <a:solidFill>
                  <a:schemeClr val="accent2"/>
                </a:solidFill>
                <a:latin typeface="Arial" panose="020B0604020202020204" pitchFamily="34" charset="0"/>
                <a:cs typeface="Arial" panose="020B0604020202020204" pitchFamily="34" charset="0"/>
              </a:rPr>
              <a:t>2024 Autumn Edition Common Ground</a:t>
            </a:r>
          </a:p>
        </p:txBody>
      </p:sp>
      <p:sp>
        <p:nvSpPr>
          <p:cNvPr id="4" name="TextBox 3">
            <a:extLst>
              <a:ext uri="{FF2B5EF4-FFF2-40B4-BE49-F238E27FC236}">
                <a16:creationId xmlns:a16="http://schemas.microsoft.com/office/drawing/2014/main" id="{DB73531E-B09B-861B-60ED-7FC16900176D}"/>
              </a:ext>
            </a:extLst>
          </p:cNvPr>
          <p:cNvSpPr txBox="1"/>
          <p:nvPr/>
        </p:nvSpPr>
        <p:spPr>
          <a:xfrm>
            <a:off x="545911" y="3785635"/>
            <a:ext cx="3053904" cy="215444"/>
          </a:xfrm>
          <a:prstGeom prst="rect">
            <a:avLst/>
          </a:prstGeom>
          <a:solidFill>
            <a:schemeClr val="bg1"/>
          </a:solidFill>
          <a:ln>
            <a:noFill/>
          </a:ln>
          <a:effectLst/>
        </p:spPr>
        <p:style>
          <a:lnRef idx="1">
            <a:schemeClr val="accent4"/>
          </a:lnRef>
          <a:fillRef idx="2">
            <a:schemeClr val="accent4"/>
          </a:fillRef>
          <a:effectRef idx="1">
            <a:schemeClr val="accent4"/>
          </a:effectRef>
          <a:fontRef idx="minor">
            <a:schemeClr val="dk1"/>
          </a:fontRef>
        </p:style>
        <p:txBody>
          <a:bodyPr wrap="square" lIns="0" tIns="0" rIns="0" bIns="0" rtlCol="0" anchor="ctr">
            <a:spAutoFit/>
            <a:scene3d>
              <a:camera prst="orthographicFront"/>
              <a:lightRig rig="harsh" dir="t"/>
            </a:scene3d>
            <a:sp3d prstMaterial="matte">
              <a:contourClr>
                <a:schemeClr val="bg1">
                  <a:lumMod val="65000"/>
                </a:schemeClr>
              </a:contourClr>
            </a:sp3d>
          </a:bodyPr>
          <a:lstStyle/>
          <a:p>
            <a:endParaRPr lang="en-AU" sz="1400" b="1" dirty="0">
              <a:solidFill>
                <a:schemeClr val="tx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B421C4A-2A78-4DF1-A41C-FA004F2FD9AA}"/>
              </a:ext>
            </a:extLst>
          </p:cNvPr>
          <p:cNvSpPr txBox="1"/>
          <p:nvPr/>
        </p:nvSpPr>
        <p:spPr>
          <a:xfrm>
            <a:off x="539423" y="4732058"/>
            <a:ext cx="3060392" cy="184666"/>
          </a:xfrm>
          <a:prstGeom prst="rect">
            <a:avLst/>
          </a:prstGeom>
          <a:solidFill>
            <a:schemeClr val="bg1"/>
          </a:solidFill>
        </p:spPr>
        <p:txBody>
          <a:bodyPr wrap="square" lIns="0" tIns="0" rIns="0" bIns="0" rtlCol="0">
            <a:spAutoFit/>
          </a:bodyPr>
          <a:lstStyle/>
          <a:p>
            <a:endParaRPr lang="en-AU" sz="12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31602C1-9B62-6102-CDBD-EADBEED320D7}"/>
              </a:ext>
            </a:extLst>
          </p:cNvPr>
          <p:cNvSpPr/>
          <p:nvPr/>
        </p:nvSpPr>
        <p:spPr>
          <a:xfrm>
            <a:off x="545912" y="2922236"/>
            <a:ext cx="64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AC40D8-73F7-7C70-B8FB-CBFF84AB4458}"/>
              </a:ext>
            </a:extLst>
          </p:cNvPr>
          <p:cNvSpPr txBox="1"/>
          <p:nvPr/>
        </p:nvSpPr>
        <p:spPr>
          <a:xfrm>
            <a:off x="537035" y="10173515"/>
            <a:ext cx="6474013" cy="338554"/>
          </a:xfrm>
          <a:prstGeom prst="rect">
            <a:avLst/>
          </a:prstGeom>
          <a:noFill/>
        </p:spPr>
        <p:txBody>
          <a:bodyPr wrap="square" lIns="0" tIns="0" rIns="0" bIns="0" anchor="b">
            <a:spAutoFit/>
          </a:bodyPr>
          <a:lstStyle/>
          <a:p>
            <a:r>
              <a:rPr lang="en-AU" sz="1100" b="1" i="0">
                <a:solidFill>
                  <a:schemeClr val="bg1"/>
                </a:solidFill>
                <a:effectLst/>
                <a:latin typeface="Arial" panose="020B0604020202020204" pitchFamily="34" charset="0"/>
                <a:cs typeface="Arial" panose="020B0604020202020204" pitchFamily="34" charset="0"/>
              </a:rPr>
              <a:t>Argyle Housing Common Ground 130 The Valley Avenue , Gungahlin </a:t>
            </a:r>
            <a:r>
              <a:rPr lang="en-AU" sz="1100" b="1">
                <a:solidFill>
                  <a:schemeClr val="bg1"/>
                </a:solidFill>
                <a:latin typeface="Arial" panose="020B0604020202020204" pitchFamily="34" charset="0"/>
                <a:cs typeface="Arial" panose="020B0604020202020204" pitchFamily="34" charset="0"/>
              </a:rPr>
              <a:t>ACT 2912</a:t>
            </a:r>
            <a:endParaRPr lang="en-AU" sz="1100" b="0" i="0">
              <a:solidFill>
                <a:schemeClr val="bg1"/>
              </a:solidFill>
              <a:effectLst/>
              <a:latin typeface="Arial" panose="020B0604020202020204" pitchFamily="34" charset="0"/>
              <a:cs typeface="Arial" panose="020B0604020202020204" pitchFamily="34" charset="0"/>
            </a:endParaRPr>
          </a:p>
          <a:p>
            <a:r>
              <a:rPr lang="en-AU" sz="1100" b="1">
                <a:solidFill>
                  <a:schemeClr val="bg1"/>
                </a:solidFill>
                <a:latin typeface="Arial" panose="020B0604020202020204" pitchFamily="34" charset="0"/>
                <a:ea typeface="Open Sans" panose="020B0606030504020204" pitchFamily="34" charset="0"/>
                <a:cs typeface="Arial" panose="020B0604020202020204" pitchFamily="34" charset="0"/>
              </a:rPr>
              <a:t>T: </a:t>
            </a:r>
            <a:r>
              <a:rPr lang="en-AU" sz="1100">
                <a:solidFill>
                  <a:schemeClr val="bg1"/>
                </a:solidFill>
                <a:latin typeface="Arial" panose="020B0604020202020204" pitchFamily="34" charset="0"/>
                <a:ea typeface="Open Sans" panose="020B0606030504020204" pitchFamily="34" charset="0"/>
                <a:cs typeface="Arial" panose="020B0604020202020204" pitchFamily="34" charset="0"/>
              </a:rPr>
              <a:t>1300 274 953  </a:t>
            </a:r>
            <a:r>
              <a:rPr lang="en-AU" sz="1100" b="1">
                <a:solidFill>
                  <a:schemeClr val="bg1"/>
                </a:solidFill>
                <a:latin typeface="Arial" panose="020B0604020202020204" pitchFamily="34" charset="0"/>
                <a:ea typeface="Open Sans" panose="020B0606030504020204" pitchFamily="34" charset="0"/>
                <a:cs typeface="Arial" panose="020B0604020202020204" pitchFamily="34" charset="0"/>
              </a:rPr>
              <a:t>Direct: </a:t>
            </a:r>
            <a:r>
              <a:rPr lang="en-AU" sz="1100">
                <a:solidFill>
                  <a:schemeClr val="bg1"/>
                </a:solidFill>
                <a:latin typeface="Arial" panose="020B0604020202020204" pitchFamily="34" charset="0"/>
                <a:ea typeface="Open Sans" panose="020B0606030504020204" pitchFamily="34" charset="0"/>
                <a:cs typeface="Arial" panose="020B0604020202020204" pitchFamily="34" charset="0"/>
              </a:rPr>
              <a:t>02 6242 3608 </a:t>
            </a:r>
            <a:r>
              <a:rPr lang="en-AU" sz="1100" b="1">
                <a:solidFill>
                  <a:schemeClr val="bg1"/>
                </a:solidFill>
                <a:latin typeface="Arial" panose="020B0604020202020204" pitchFamily="34" charset="0"/>
                <a:ea typeface="Open Sans" panose="020B0606030504020204" pitchFamily="34" charset="0"/>
                <a:cs typeface="Arial" panose="020B0604020202020204" pitchFamily="34" charset="0"/>
              </a:rPr>
              <a:t>E: commonground</a:t>
            </a:r>
            <a:r>
              <a:rPr lang="en-AU" sz="1100">
                <a:solidFill>
                  <a:schemeClr val="bg1"/>
                </a:solidFill>
                <a:latin typeface="Arial" panose="020B0604020202020204" pitchFamily="34" charset="0"/>
                <a:ea typeface="Open Sans" panose="020B0606030504020204" pitchFamily="34" charset="0"/>
                <a:cs typeface="Arial" panose="020B0604020202020204" pitchFamily="34" charset="0"/>
              </a:rPr>
              <a:t>@argylehousing.com.au</a:t>
            </a:r>
            <a:endParaRPr lang="en-GB" sz="11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0B716DC-5CF7-D5DF-AEFB-727C3532DDF0}"/>
              </a:ext>
            </a:extLst>
          </p:cNvPr>
          <p:cNvSpPr txBox="1"/>
          <p:nvPr/>
        </p:nvSpPr>
        <p:spPr>
          <a:xfrm>
            <a:off x="545910" y="3364063"/>
            <a:ext cx="3060392" cy="336631"/>
          </a:xfrm>
          <a:prstGeom prst="rect">
            <a:avLst/>
          </a:prstGeom>
          <a:noFill/>
        </p:spPr>
        <p:txBody>
          <a:bodyPr wrap="square" rtlCol="0">
            <a:spAutoFit/>
          </a:bodyPr>
          <a:lstStyle/>
          <a:p>
            <a:pPr algn="ctr">
              <a:lnSpc>
                <a:spcPct val="107000"/>
              </a:lnSpc>
              <a:spcAft>
                <a:spcPts val="800"/>
              </a:spcAft>
            </a:pPr>
            <a:r>
              <a:rPr lang="en-AU" sz="1600" b="1" kern="1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New Staff Introduction</a:t>
            </a:r>
          </a:p>
        </p:txBody>
      </p:sp>
      <p:pic>
        <p:nvPicPr>
          <p:cNvPr id="13" name="Picture 12" descr="A person wearing a lanyard and smiling&#10;&#10;Description automatically generated">
            <a:extLst>
              <a:ext uri="{FF2B5EF4-FFF2-40B4-BE49-F238E27FC236}">
                <a16:creationId xmlns:a16="http://schemas.microsoft.com/office/drawing/2014/main" id="{EAA8B9A0-5711-3B48-93B6-8450EBB9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265" y="3854253"/>
            <a:ext cx="1682708" cy="2270724"/>
          </a:xfrm>
          <a:prstGeom prst="rect">
            <a:avLst/>
          </a:prstGeom>
        </p:spPr>
      </p:pic>
      <p:sp>
        <p:nvSpPr>
          <p:cNvPr id="14" name="TextBox 13">
            <a:extLst>
              <a:ext uri="{FF2B5EF4-FFF2-40B4-BE49-F238E27FC236}">
                <a16:creationId xmlns:a16="http://schemas.microsoft.com/office/drawing/2014/main" id="{CB9CBC59-B9AB-4BDE-E1B8-E75F7B23F1A5}"/>
              </a:ext>
            </a:extLst>
          </p:cNvPr>
          <p:cNvSpPr txBox="1"/>
          <p:nvPr/>
        </p:nvSpPr>
        <p:spPr>
          <a:xfrm>
            <a:off x="1043683" y="6302682"/>
            <a:ext cx="2064846" cy="1015663"/>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My name is Robert, I am the new Maintenance Officer, and I am looking forward to meeting everyone.</a:t>
            </a:r>
          </a:p>
        </p:txBody>
      </p:sp>
      <p:sp>
        <p:nvSpPr>
          <p:cNvPr id="6" name="TextBox 5">
            <a:extLst>
              <a:ext uri="{FF2B5EF4-FFF2-40B4-BE49-F238E27FC236}">
                <a16:creationId xmlns:a16="http://schemas.microsoft.com/office/drawing/2014/main" id="{24DEF90A-8EA0-1842-322F-A6EF26A3691B}"/>
              </a:ext>
            </a:extLst>
          </p:cNvPr>
          <p:cNvSpPr txBox="1"/>
          <p:nvPr/>
        </p:nvSpPr>
        <p:spPr>
          <a:xfrm>
            <a:off x="3606302" y="3364063"/>
            <a:ext cx="3413621" cy="3083345"/>
          </a:xfrm>
          <a:prstGeom prst="rect">
            <a:avLst/>
          </a:prstGeom>
          <a:noFill/>
        </p:spPr>
        <p:txBody>
          <a:bodyPr wrap="square" rtlCol="0">
            <a:spAutoFit/>
          </a:bodyPr>
          <a:lstStyle/>
          <a:p>
            <a:pPr>
              <a:lnSpc>
                <a:spcPct val="107000"/>
              </a:lnSpc>
              <a:spcAft>
                <a:spcPts val="800"/>
              </a:spcAft>
            </a:pPr>
            <a:r>
              <a:rPr lang="en-AU" sz="1600" b="1" kern="10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Reconciliation Day moves to Commonwealth Park</a:t>
            </a:r>
            <a:endParaRPr lang="en-AU" sz="1600"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00" dirty="0">
                <a:effectLst/>
                <a:latin typeface="Arial" panose="020B0604020202020204" pitchFamily="34" charset="0"/>
                <a:ea typeface="Calibri" panose="020F0502020204030204" pitchFamily="34" charset="0"/>
                <a:cs typeface="Times New Roman" panose="02020603050405020304" pitchFamily="18" charset="0"/>
              </a:rPr>
              <a:t>The seventh annual Reconciliation Day event will be held on Monday 27 May in Commonwealth Park. The free family-friendly event will run from 10am to 3pm, featuring Aboriginal and Torres Strait Islander music, entertainment and workshops. Reconciliation Day is a time for all Canberrans to learn and share histories, cultures, and achievements and explore how each of us can contribute to achieving reconciliation in Australia. Play, explore and discover at the event to show your support for reconciliation</a:t>
            </a:r>
            <a:endParaRPr lang="en-AU" sz="1200" dirty="0"/>
          </a:p>
        </p:txBody>
      </p:sp>
    </p:spTree>
    <p:extLst>
      <p:ext uri="{BB962C8B-B14F-4D97-AF65-F5344CB8AC3E}">
        <p14:creationId xmlns:p14="http://schemas.microsoft.com/office/powerpoint/2010/main" val="336655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93F9A-0AD4-91B4-2173-806C120F104A}"/>
              </a:ext>
            </a:extLst>
          </p:cNvPr>
          <p:cNvSpPr txBox="1"/>
          <p:nvPr/>
        </p:nvSpPr>
        <p:spPr>
          <a:xfrm>
            <a:off x="3966346" y="2733755"/>
            <a:ext cx="3053577" cy="4014726"/>
          </a:xfrm>
          <a:prstGeom prst="rect">
            <a:avLst/>
          </a:prstGeom>
          <a:solidFill>
            <a:schemeClr val="bg2">
              <a:lumMod val="20000"/>
              <a:lumOff val="80000"/>
            </a:schemeClr>
          </a:solidFill>
        </p:spPr>
        <p:txBody>
          <a:bodyPr wrap="square" lIns="108000" tIns="108000" rIns="108000" bIns="108000" rtlCol="0">
            <a:spAutoFit/>
          </a:bodyPr>
          <a:lstStyle/>
          <a:p>
            <a:pPr>
              <a:lnSpc>
                <a:spcPct val="107000"/>
              </a:lnSpc>
              <a:spcAft>
                <a:spcPts val="800"/>
              </a:spcAft>
            </a:pPr>
            <a:r>
              <a:rPr lang="en-AU" sz="1600" b="1" kern="10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Know where to go for your weekend sports injury  </a:t>
            </a:r>
            <a:endParaRPr lang="en-AU" sz="1600" b="1"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00" dirty="0">
                <a:effectLst/>
                <a:latin typeface="Arial" panose="020B0604020202020204" pitchFamily="34" charset="0"/>
                <a:ea typeface="Calibri" panose="020F0502020204030204" pitchFamily="34" charset="0"/>
                <a:cs typeface="Times New Roman" panose="02020603050405020304" pitchFamily="18" charset="0"/>
              </a:rPr>
              <a:t>The emergency department isn’t your only option for sports injuries.</a:t>
            </a:r>
          </a:p>
          <a:p>
            <a:pPr>
              <a:lnSpc>
                <a:spcPct val="107000"/>
              </a:lnSpc>
              <a:spcAft>
                <a:spcPts val="800"/>
              </a:spcAft>
            </a:pPr>
            <a:r>
              <a:rPr lang="en-AU" sz="1200" kern="100" dirty="0">
                <a:effectLst/>
                <a:latin typeface="Arial" panose="020B0604020202020204" pitchFamily="34" charset="0"/>
                <a:ea typeface="Calibri" panose="020F0502020204030204" pitchFamily="34" charset="0"/>
                <a:cs typeface="Times New Roman" panose="02020603050405020304" pitchFamily="18" charset="0"/>
              </a:rPr>
              <a:t>Walk-in Centres can treat simple limb fractures to your lower arm, hand, wrist, fingers, lower leg, ankle, feet and toes, along with soft tissue injuries such as sprains.</a:t>
            </a:r>
          </a:p>
          <a:p>
            <a:pPr>
              <a:lnSpc>
                <a:spcPct val="107000"/>
              </a:lnSpc>
              <a:spcAft>
                <a:spcPts val="800"/>
              </a:spcAft>
            </a:pPr>
            <a:r>
              <a:rPr lang="en-AU" sz="1200" kern="100" dirty="0">
                <a:effectLst/>
                <a:latin typeface="Arial" panose="020B0604020202020204" pitchFamily="34" charset="0"/>
                <a:ea typeface="Calibri" panose="020F0502020204030204" pitchFamily="34" charset="0"/>
                <a:cs typeface="Times New Roman" panose="02020603050405020304" pitchFamily="18" charset="0"/>
              </a:rPr>
              <a:t>Nurses will assess your injury and provide initial treatment along with a care plan. </a:t>
            </a:r>
          </a:p>
          <a:p>
            <a:pPr>
              <a:lnSpc>
                <a:spcPct val="107000"/>
              </a:lnSpc>
              <a:spcAft>
                <a:spcPts val="800"/>
              </a:spcAft>
            </a:pPr>
            <a:r>
              <a:rPr lang="en-AU" sz="1200" kern="100" dirty="0">
                <a:effectLst/>
                <a:latin typeface="Arial" panose="020B0604020202020204" pitchFamily="34" charset="0"/>
                <a:ea typeface="Calibri" panose="020F0502020204030204" pitchFamily="34" charset="0"/>
                <a:cs typeface="Times New Roman" panose="02020603050405020304" pitchFamily="18" charset="0"/>
              </a:rPr>
              <a:t>Gungahlin Walk-in Centre is free and open every day from 7.30am to 10pm. </a:t>
            </a:r>
          </a:p>
          <a:p>
            <a:pPr>
              <a:lnSpc>
                <a:spcPct val="107000"/>
              </a:lnSpc>
              <a:spcAft>
                <a:spcPts val="800"/>
              </a:spcAft>
            </a:pPr>
            <a:r>
              <a:rPr lang="en-AU" sz="1200" kern="100" dirty="0">
                <a:effectLst/>
                <a:latin typeface="Arial" panose="020B0604020202020204" pitchFamily="34" charset="0"/>
                <a:ea typeface="Calibri" panose="020F0502020204030204" pitchFamily="34" charset="0"/>
                <a:cs typeface="Times New Roman" panose="02020603050405020304" pitchFamily="18" charset="0"/>
              </a:rPr>
              <a:t>ACT Walk-in Centres are part of the national network of Medicare Urgent Care Clinics.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C942F5-8D08-572E-F2AC-9E2B871EAFC4}"/>
              </a:ext>
            </a:extLst>
          </p:cNvPr>
          <p:cNvSpPr txBox="1"/>
          <p:nvPr/>
        </p:nvSpPr>
        <p:spPr>
          <a:xfrm>
            <a:off x="512832" y="2441483"/>
            <a:ext cx="3240086" cy="2006127"/>
          </a:xfrm>
          <a:prstGeom prst="rect">
            <a:avLst/>
          </a:prstGeom>
          <a:solidFill>
            <a:schemeClr val="bg1"/>
          </a:solidFill>
        </p:spPr>
        <p:txBody>
          <a:bodyPr wrap="square" lIns="0" tIns="0" rIns="0" bIns="0" rtlCol="0">
            <a:spAutoFit/>
          </a:bodyPr>
          <a:lstStyle/>
          <a:p>
            <a:pPr algn="ctr">
              <a:lnSpc>
                <a:spcPct val="107000"/>
              </a:lnSpc>
              <a:spcAft>
                <a:spcPts val="800"/>
              </a:spcAft>
            </a:pPr>
            <a:r>
              <a:rPr lang="en-AU" sz="1600" b="1" kern="0" dirty="0">
                <a:solidFill>
                  <a:schemeClr val="accent3"/>
                </a:solidFill>
                <a:effectLst/>
                <a:latin typeface="Arial" panose="020B0604020202020204" pitchFamily="34" charset="0"/>
                <a:ea typeface="Times New Roman" panose="02020603050405020304" pitchFamily="18" charset="0"/>
                <a:cs typeface="Arial" panose="020B0604020202020204" pitchFamily="34" charset="0"/>
              </a:rPr>
              <a:t>Prevent fires from heaters &amp; open fires</a:t>
            </a:r>
            <a:endParaRPr lang="en-AU" sz="1600" b="1" kern="1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Keep everything </a:t>
            </a:r>
            <a:r>
              <a:rPr lang="en-AU" sz="1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metre</a:t>
            </a:r>
            <a:r>
              <a:rPr lang="en-AU"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away from your heater.</a:t>
            </a:r>
            <a:endParaRPr lang="en-AU"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1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suspect a fault, report to our maintenance line or reception.</a:t>
            </a:r>
            <a:endParaRPr lang="en-AU" sz="1200" kern="1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AU" sz="1200" kern="100" dirty="0">
                <a:effectLst/>
                <a:latin typeface="Arial" panose="020B0604020202020204" pitchFamily="34" charset="0"/>
                <a:ea typeface="Calibri" panose="020F0502020204030204" pitchFamily="34" charset="0"/>
                <a:cs typeface="Arial" panose="020B0604020202020204" pitchFamily="34" charset="0"/>
              </a:rPr>
              <a:t> </a:t>
            </a:r>
            <a:r>
              <a:rPr lang="en-AU" sz="1200" i="0" dirty="0">
                <a:effectLst/>
                <a:latin typeface="Arial" panose="020B0604020202020204" pitchFamily="34" charset="0"/>
                <a:cs typeface="Arial" panose="020B0604020202020204" pitchFamily="34" charset="0"/>
              </a:rPr>
              <a:t>Never </a:t>
            </a:r>
            <a:r>
              <a:rPr lang="en-AU" sz="1200" b="0" i="0" dirty="0">
                <a:effectLst/>
                <a:latin typeface="Arial" panose="020B0604020202020204" pitchFamily="34" charset="0"/>
                <a:cs typeface="Arial" panose="020B0604020202020204" pitchFamily="34" charset="0"/>
              </a:rPr>
              <a:t>use a wheat bag to warm your bed up, as it may spontaneously ignite.</a:t>
            </a:r>
          </a:p>
        </p:txBody>
      </p:sp>
      <p:sp>
        <p:nvSpPr>
          <p:cNvPr id="8" name="TextBox 7">
            <a:extLst>
              <a:ext uri="{FF2B5EF4-FFF2-40B4-BE49-F238E27FC236}">
                <a16:creationId xmlns:a16="http://schemas.microsoft.com/office/drawing/2014/main" id="{AB57ABF0-9DAD-58F7-CC14-F3B40B898518}"/>
              </a:ext>
            </a:extLst>
          </p:cNvPr>
          <p:cNvSpPr txBox="1"/>
          <p:nvPr/>
        </p:nvSpPr>
        <p:spPr>
          <a:xfrm>
            <a:off x="539751" y="9675223"/>
            <a:ext cx="6480172" cy="553998"/>
          </a:xfrm>
          <a:prstGeom prst="rect">
            <a:avLst/>
          </a:prstGeom>
          <a:noFill/>
          <a:ln w="76200">
            <a:noFill/>
          </a:ln>
        </p:spPr>
        <p:txBody>
          <a:bodyPr wrap="square" lIns="0" tIns="0" rIns="0" bIns="0" rtlCol="0" anchor="b">
            <a:spAutoFit/>
          </a:bodyPr>
          <a:lstStyle/>
          <a:p>
            <a:r>
              <a:rPr lang="en-US" sz="1400" b="1" dirty="0">
                <a:solidFill>
                  <a:schemeClr val="bg1"/>
                </a:solidFill>
                <a:latin typeface="Arial" panose="020B0604020202020204" pitchFamily="34" charset="0"/>
                <a:cs typeface="Arial" panose="020B0604020202020204" pitchFamily="34" charset="0"/>
              </a:rPr>
              <a:t>Reminder: </a:t>
            </a:r>
            <a:r>
              <a:rPr lang="en-US" sz="1100" dirty="0">
                <a:solidFill>
                  <a:schemeClr val="bg1"/>
                </a:solidFill>
                <a:latin typeface="Arial" panose="020B0604020202020204" pitchFamily="34" charset="0"/>
                <a:cs typeface="Arial" panose="020B0604020202020204" pitchFamily="34" charset="0"/>
              </a:rPr>
              <a:t>Smoke Alarms are required by law to be tested every year. We have arranged for the Smoke Alarms Australia to conduct these tests. Letters have been sent, so please provide access. If you are required to change the appointment. Please contact Smoke Alarms Australia on </a:t>
            </a:r>
            <a:r>
              <a:rPr lang="en-US" sz="1100" b="1" dirty="0">
                <a:solidFill>
                  <a:schemeClr val="bg1"/>
                </a:solidFill>
                <a:latin typeface="Arial" panose="020B0604020202020204" pitchFamily="34" charset="0"/>
                <a:cs typeface="Arial" panose="020B0604020202020204" pitchFamily="34" charset="0"/>
              </a:rPr>
              <a:t>1300 125 276 </a:t>
            </a:r>
          </a:p>
        </p:txBody>
      </p:sp>
      <p:sp>
        <p:nvSpPr>
          <p:cNvPr id="14" name="Rectangle 13">
            <a:extLst>
              <a:ext uri="{FF2B5EF4-FFF2-40B4-BE49-F238E27FC236}">
                <a16:creationId xmlns:a16="http://schemas.microsoft.com/office/drawing/2014/main" id="{35B788D8-5BCB-2D40-E499-773D2DC3E864}"/>
              </a:ext>
            </a:extLst>
          </p:cNvPr>
          <p:cNvSpPr/>
          <p:nvPr/>
        </p:nvSpPr>
        <p:spPr>
          <a:xfrm>
            <a:off x="3966346" y="2404735"/>
            <a:ext cx="306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287953-C75E-3529-8B16-819C6822C724}"/>
              </a:ext>
            </a:extLst>
          </p:cNvPr>
          <p:cNvSpPr txBox="1"/>
          <p:nvPr/>
        </p:nvSpPr>
        <p:spPr>
          <a:xfrm>
            <a:off x="602875" y="5239098"/>
            <a:ext cx="3071499" cy="2434897"/>
          </a:xfrm>
          <a:prstGeom prst="rect">
            <a:avLst/>
          </a:prstGeom>
          <a:noFill/>
        </p:spPr>
        <p:txBody>
          <a:bodyPr wrap="square" rtlCol="0">
            <a:spAutoFit/>
          </a:bodyPr>
          <a:lstStyle/>
          <a:p>
            <a:pPr algn="ctr"/>
            <a:r>
              <a:rPr lang="en-AU" sz="1600" b="1" kern="1200" dirty="0">
                <a:solidFill>
                  <a:schemeClr val="accent2"/>
                </a:solidFill>
                <a:effectLst/>
                <a:latin typeface="Arial" panose="020B0604020202020204" pitchFamily="34" charset="0"/>
                <a:ea typeface="Times New Roman" panose="02020603050405020304" pitchFamily="18" charset="0"/>
              </a:rPr>
              <a:t>Client Portal</a:t>
            </a:r>
            <a:endParaRPr lang="en-AU" sz="1600" dirty="0">
              <a:solidFill>
                <a:schemeClr val="accent2"/>
              </a:solidFill>
              <a:effectLst/>
              <a:latin typeface="Times New Roman" panose="02020603050405020304" pitchFamily="18" charset="0"/>
              <a:ea typeface="Times New Roman" panose="02020603050405020304" pitchFamily="18" charset="0"/>
            </a:endParaRPr>
          </a:p>
          <a:p>
            <a:r>
              <a:rPr lang="en-AU" sz="1400" b="1" kern="1200" dirty="0">
                <a:solidFill>
                  <a:srgbClr val="A5A5A5"/>
                </a:solidFill>
                <a:effectLst/>
                <a:latin typeface="Arial" panose="020B0604020202020204" pitchFamily="34" charset="0"/>
                <a:ea typeface="Times New Roman" panose="02020603050405020304" pitchFamily="18" charset="0"/>
              </a:rPr>
              <a:t> </a:t>
            </a:r>
            <a:endParaRPr lang="en-AU" sz="1400" dirty="0">
              <a:effectLst/>
              <a:latin typeface="Times New Roman" panose="02020603050405020304" pitchFamily="18" charset="0"/>
              <a:ea typeface="Times New Roman" panose="02020603050405020304" pitchFamily="18" charset="0"/>
            </a:endParaRPr>
          </a:p>
          <a:p>
            <a:r>
              <a:rPr lang="en-AU" sz="1200" kern="1200" dirty="0">
                <a:solidFill>
                  <a:srgbClr val="000000"/>
                </a:solidFill>
                <a:effectLst/>
                <a:latin typeface="Arial" panose="020B0604020202020204" pitchFamily="34" charset="0"/>
                <a:ea typeface="Times New Roman" panose="02020603050405020304" pitchFamily="18" charset="0"/>
              </a:rPr>
              <a:t>We have an amazing online portal for our client to use! You can pay rent, see newsletters, make enquiries, request for maintenance without coming to the office. If you're struggling to use, don't hesitate to ask our CSS! </a:t>
            </a:r>
          </a:p>
          <a:p>
            <a:endParaRPr lang="en-AU" sz="1200" dirty="0">
              <a:effectLst/>
              <a:latin typeface="Times New Roman" panose="02020603050405020304" pitchFamily="18" charset="0"/>
              <a:ea typeface="Times New Roman" panose="02020603050405020304" pitchFamily="18" charset="0"/>
            </a:endParaRPr>
          </a:p>
          <a:p>
            <a:r>
              <a:rPr lang="en-AU" sz="1200" kern="1200" dirty="0">
                <a:solidFill>
                  <a:srgbClr val="000000"/>
                </a:solidFill>
                <a:effectLst/>
                <a:latin typeface="Arial" panose="020B0604020202020204" pitchFamily="34" charset="0"/>
                <a:ea typeface="Times New Roman" panose="02020603050405020304" pitchFamily="18" charset="0"/>
              </a:rPr>
              <a:t>https://portal.argylehousing.com.au/dashboard</a:t>
            </a:r>
            <a:endParaRPr lang="en-AU"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AU" sz="14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2CDCC30-EA12-01DE-3021-C8857AE19F6D}"/>
              </a:ext>
            </a:extLst>
          </p:cNvPr>
          <p:cNvSpPr/>
          <p:nvPr/>
        </p:nvSpPr>
        <p:spPr>
          <a:xfrm>
            <a:off x="602875" y="4825354"/>
            <a:ext cx="306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699346"/>
      </p:ext>
    </p:extLst>
  </p:cSld>
  <p:clrMapOvr>
    <a:masterClrMapping/>
  </p:clrMapOvr>
</p:sld>
</file>

<file path=ppt/theme/theme1.xml><?xml version="1.0" encoding="utf-8"?>
<a:theme xmlns:a="http://schemas.openxmlformats.org/drawingml/2006/main" name="Argyle Housing Template 02">
  <a:themeElements>
    <a:clrScheme name="Argyle Housing">
      <a:dk1>
        <a:srgbClr val="000000"/>
      </a:dk1>
      <a:lt1>
        <a:srgbClr val="FFFFFF"/>
      </a:lt1>
      <a:dk2>
        <a:srgbClr val="505050"/>
      </a:dk2>
      <a:lt2>
        <a:srgbClr val="C8C8C8"/>
      </a:lt2>
      <a:accent1>
        <a:srgbClr val="CF5140"/>
      </a:accent1>
      <a:accent2>
        <a:srgbClr val="F26828"/>
      </a:accent2>
      <a:accent3>
        <a:srgbClr val="F5BD17"/>
      </a:accent3>
      <a:accent4>
        <a:srgbClr val="006937"/>
      </a:accent4>
      <a:accent5>
        <a:srgbClr val="1D4387"/>
      </a:accent5>
      <a:accent6>
        <a:srgbClr val="417BBF"/>
      </a:accent6>
      <a:hlink>
        <a:srgbClr val="F36828"/>
      </a:hlink>
      <a:folHlink>
        <a:srgbClr val="417BB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Argyle Housing Template 03">
  <a:themeElements>
    <a:clrScheme name="Argyle Housing">
      <a:dk1>
        <a:srgbClr val="000000"/>
      </a:dk1>
      <a:lt1>
        <a:srgbClr val="FFFFFF"/>
      </a:lt1>
      <a:dk2>
        <a:srgbClr val="505050"/>
      </a:dk2>
      <a:lt2>
        <a:srgbClr val="C8C8C8"/>
      </a:lt2>
      <a:accent1>
        <a:srgbClr val="CF5140"/>
      </a:accent1>
      <a:accent2>
        <a:srgbClr val="F26828"/>
      </a:accent2>
      <a:accent3>
        <a:srgbClr val="F5BD17"/>
      </a:accent3>
      <a:accent4>
        <a:srgbClr val="006937"/>
      </a:accent4>
      <a:accent5>
        <a:srgbClr val="1D4387"/>
      </a:accent5>
      <a:accent6>
        <a:srgbClr val="417BBF"/>
      </a:accent6>
      <a:hlink>
        <a:srgbClr val="F36828"/>
      </a:hlink>
      <a:folHlink>
        <a:srgbClr val="417BB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1420</TotalTime>
  <Words>415</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Calibri</vt:lpstr>
      <vt:lpstr>Co Headline</vt:lpstr>
      <vt:lpstr>Symbol</vt:lpstr>
      <vt:lpstr>Times New Roman</vt:lpstr>
      <vt:lpstr>Argyle Housing Template 02</vt:lpstr>
      <vt:lpstr>Argyle Housing Template 03</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Karakasidis</dc:creator>
  <cp:lastModifiedBy>Judy Boyd</cp:lastModifiedBy>
  <cp:revision>63</cp:revision>
  <cp:lastPrinted>2024-01-02T22:30:18Z</cp:lastPrinted>
  <dcterms:created xsi:type="dcterms:W3CDTF">2023-08-03T06:26:45Z</dcterms:created>
  <dcterms:modified xsi:type="dcterms:W3CDTF">2024-05-13T00:18:49Z</dcterms:modified>
</cp:coreProperties>
</file>